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Raleway" charset="1" panose="00000000000000000000"/>
      <p:regular r:id="rId12"/>
    </p:embeddedFont>
    <p:embeddedFont>
      <p:font typeface="Raleway Bold" charset="1" panose="00000000000000000000"/>
      <p:regular r:id="rId13"/>
    </p:embeddedFont>
    <p:embeddedFont>
      <p:font typeface="Raleway Italics" charset="1" panose="00000000000000000000"/>
      <p:regular r:id="rId14"/>
    </p:embeddedFont>
    <p:embeddedFont>
      <p:font typeface="Raleway Bold Italics" charset="1" panose="00000000000000000000"/>
      <p:regular r:id="rId15"/>
    </p:embeddedFont>
    <p:embeddedFont>
      <p:font typeface="Raleway Thin" charset="1" panose="00000000000000000000"/>
      <p:regular r:id="rId16"/>
    </p:embeddedFont>
    <p:embeddedFont>
      <p:font typeface="Raleway Thin Italics" charset="1" panose="00000000000000000000"/>
      <p:regular r:id="rId17"/>
    </p:embeddedFont>
    <p:embeddedFont>
      <p:font typeface="Raleway Extra-Light" charset="1" panose="00000000000000000000"/>
      <p:regular r:id="rId18"/>
    </p:embeddedFont>
    <p:embeddedFont>
      <p:font typeface="Raleway Extra-Light Italics" charset="1" panose="00000000000000000000"/>
      <p:regular r:id="rId19"/>
    </p:embeddedFont>
    <p:embeddedFont>
      <p:font typeface="Raleway Light" charset="1" panose="00000000000000000000"/>
      <p:regular r:id="rId20"/>
    </p:embeddedFont>
    <p:embeddedFont>
      <p:font typeface="Raleway Light Italics" charset="1" panose="00000000000000000000"/>
      <p:regular r:id="rId21"/>
    </p:embeddedFont>
    <p:embeddedFont>
      <p:font typeface="Raleway Medium" charset="1" panose="00000000000000000000"/>
      <p:regular r:id="rId22"/>
    </p:embeddedFont>
    <p:embeddedFont>
      <p:font typeface="Raleway Medium Italics" charset="1" panose="00000000000000000000"/>
      <p:regular r:id="rId23"/>
    </p:embeddedFont>
    <p:embeddedFont>
      <p:font typeface="Raleway Semi-Bold" charset="1" panose="00000000000000000000"/>
      <p:regular r:id="rId24"/>
    </p:embeddedFont>
    <p:embeddedFont>
      <p:font typeface="Raleway Semi-Bold Italics" charset="1" panose="00000000000000000000"/>
      <p:regular r:id="rId25"/>
    </p:embeddedFont>
    <p:embeddedFont>
      <p:font typeface="Raleway Ultra-Bold" charset="1" panose="00000000000000000000"/>
      <p:regular r:id="rId26"/>
    </p:embeddedFont>
    <p:embeddedFont>
      <p:font typeface="Raleway Ultra-Bold Italics" charset="1" panose="00000000000000000000"/>
      <p:regular r:id="rId27"/>
    </p:embeddedFont>
    <p:embeddedFont>
      <p:font typeface="Raleway Heavy" charset="1" panose="00000000000000000000"/>
      <p:regular r:id="rId28"/>
    </p:embeddedFont>
    <p:embeddedFont>
      <p:font typeface="Raleway Heavy Italics" charset="1" panose="000000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08050" y="2014066"/>
            <a:ext cx="5746778" cy="6258867"/>
          </a:xfrm>
          <a:custGeom>
            <a:avLst/>
            <a:gdLst/>
            <a:ahLst/>
            <a:cxnLst/>
            <a:rect r="r" b="b" t="t" l="l"/>
            <a:pathLst>
              <a:path h="6258867" w="5746778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02603"/>
            <a:ext cx="8783193" cy="3950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10099"/>
              </a:lnSpc>
            </a:pPr>
            <a:r>
              <a:rPr lang="en-US" sz="11221" spc="-516">
                <a:solidFill>
                  <a:srgbClr val="000000"/>
                </a:solidFill>
                <a:latin typeface="Raleway Medium"/>
              </a:rPr>
              <a:t>Tópicos em Big Data com Python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034507"/>
            <a:ext cx="9179504" cy="50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3600"/>
              </a:lnSpc>
            </a:pPr>
            <a:r>
              <a:rPr lang="en-US" sz="4000" spc="-184">
                <a:solidFill>
                  <a:srgbClr val="000000"/>
                </a:solidFill>
                <a:latin typeface="Raleway Medium"/>
              </a:rPr>
              <a:t>Professor Thiago Rodrigo Mendes da Silva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812486"/>
            <a:ext cx="9179504" cy="1123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50"/>
              </a:lnSpc>
            </a:pPr>
            <a:r>
              <a:rPr lang="en-US" sz="3500" spc="-161">
                <a:solidFill>
                  <a:srgbClr val="000000"/>
                </a:solidFill>
                <a:latin typeface="Raleway Medium"/>
              </a:rPr>
              <a:t>Alunos:</a:t>
            </a:r>
          </a:p>
          <a:p>
            <a:pPr>
              <a:lnSpc>
                <a:spcPts val="2700"/>
              </a:lnSpc>
            </a:pPr>
            <a:r>
              <a:rPr lang="en-US" sz="3000" spc="-138">
                <a:solidFill>
                  <a:srgbClr val="000000"/>
                </a:solidFill>
                <a:latin typeface="Raleway Medium"/>
              </a:rPr>
              <a:t>Maria Júlia Rocha</a:t>
            </a:r>
          </a:p>
          <a:p>
            <a:pPr marL="0" indent="0" lvl="1">
              <a:lnSpc>
                <a:spcPts val="2700"/>
              </a:lnSpc>
            </a:pPr>
            <a:r>
              <a:rPr lang="en-US" sz="3000" spc="-138">
                <a:solidFill>
                  <a:srgbClr val="000000"/>
                </a:solidFill>
                <a:latin typeface="Raleway Medium"/>
              </a:rPr>
              <a:t>Iverson Luna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6141385"/>
            <a:ext cx="9179504" cy="504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3600"/>
              </a:lnSpc>
            </a:pPr>
            <a:r>
              <a:rPr lang="en-US" sz="4000" spc="-184">
                <a:solidFill>
                  <a:srgbClr val="000000"/>
                </a:solidFill>
                <a:latin typeface="Raleway Medium"/>
              </a:rPr>
              <a:t>Faculdade Estácio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09742" y="1973525"/>
            <a:ext cx="11668516" cy="7764732"/>
          </a:xfrm>
          <a:custGeom>
            <a:avLst/>
            <a:gdLst/>
            <a:ahLst/>
            <a:cxnLst/>
            <a:rect r="r" b="b" t="t" l="l"/>
            <a:pathLst>
              <a:path h="7764732" w="11668516">
                <a:moveTo>
                  <a:pt x="0" y="0"/>
                </a:moveTo>
                <a:lnTo>
                  <a:pt x="11668516" y="0"/>
                </a:lnTo>
                <a:lnTo>
                  <a:pt x="11668516" y="7764732"/>
                </a:lnTo>
                <a:lnTo>
                  <a:pt x="0" y="77647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7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86180" y="668656"/>
            <a:ext cx="13515640" cy="92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659"/>
              </a:lnSpc>
            </a:pPr>
            <a:r>
              <a:rPr lang="en-US" sz="7399" spc="-340">
                <a:solidFill>
                  <a:srgbClr val="000000"/>
                </a:solidFill>
                <a:latin typeface="Raleway Medium"/>
              </a:rPr>
              <a:t>Show me the code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9144" y="2734335"/>
            <a:ext cx="8076940" cy="5519115"/>
          </a:xfrm>
          <a:custGeom>
            <a:avLst/>
            <a:gdLst/>
            <a:ahLst/>
            <a:cxnLst/>
            <a:rect r="r" b="b" t="t" l="l"/>
            <a:pathLst>
              <a:path h="5519115" w="8076940">
                <a:moveTo>
                  <a:pt x="0" y="0"/>
                </a:moveTo>
                <a:lnTo>
                  <a:pt x="8076940" y="0"/>
                </a:lnTo>
                <a:lnTo>
                  <a:pt x="8076940" y="5519116"/>
                </a:lnTo>
                <a:lnTo>
                  <a:pt x="0" y="5519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26084" y="3531863"/>
            <a:ext cx="9445029" cy="4219174"/>
          </a:xfrm>
          <a:custGeom>
            <a:avLst/>
            <a:gdLst/>
            <a:ahLst/>
            <a:cxnLst/>
            <a:rect r="r" b="b" t="t" l="l"/>
            <a:pathLst>
              <a:path h="4219174" w="9445029">
                <a:moveTo>
                  <a:pt x="0" y="0"/>
                </a:moveTo>
                <a:lnTo>
                  <a:pt x="9445029" y="0"/>
                </a:lnTo>
                <a:lnTo>
                  <a:pt x="9445029" y="4219174"/>
                </a:lnTo>
                <a:lnTo>
                  <a:pt x="0" y="42191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386180" y="837693"/>
            <a:ext cx="13515640" cy="920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6659"/>
              </a:lnSpc>
            </a:pPr>
            <a:r>
              <a:rPr lang="en-US" sz="7399" spc="-340">
                <a:solidFill>
                  <a:srgbClr val="000000"/>
                </a:solidFill>
                <a:latin typeface="Raleway Medium"/>
              </a:rPr>
              <a:t>Output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923791" y="-783256"/>
            <a:ext cx="11853512" cy="11853512"/>
          </a:xfrm>
          <a:custGeom>
            <a:avLst/>
            <a:gdLst/>
            <a:ahLst/>
            <a:cxnLst/>
            <a:rect r="r" b="b" t="t" l="l"/>
            <a:pathLst>
              <a:path h="11853512" w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19200" y="1803798"/>
            <a:ext cx="8699909" cy="6898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13331"/>
              </a:lnSpc>
            </a:pPr>
            <a:r>
              <a:rPr lang="en-US" sz="14812" spc="-681">
                <a:solidFill>
                  <a:srgbClr val="000000"/>
                </a:solidFill>
                <a:latin typeface="Raleway Medium"/>
              </a:rPr>
              <a:t>“Até mais, e obrigada pelos peixes!”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867657" y="1376536"/>
            <a:ext cx="5561408" cy="7533927"/>
          </a:xfrm>
          <a:custGeom>
            <a:avLst/>
            <a:gdLst/>
            <a:ahLst/>
            <a:cxnLst/>
            <a:rect r="r" b="b" t="t" l="l"/>
            <a:pathLst>
              <a:path h="7533927" w="5561408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51714" y="2191816"/>
            <a:ext cx="5742367" cy="5903368"/>
          </a:xfrm>
          <a:custGeom>
            <a:avLst/>
            <a:gdLst/>
            <a:ahLst/>
            <a:cxnLst/>
            <a:rect r="r" b="b" t="t" l="l"/>
            <a:pathLst>
              <a:path h="5903368" w="5742367">
                <a:moveTo>
                  <a:pt x="0" y="0"/>
                </a:moveTo>
                <a:lnTo>
                  <a:pt x="5742367" y="0"/>
                </a:lnTo>
                <a:lnTo>
                  <a:pt x="5742367" y="5903368"/>
                </a:lnTo>
                <a:lnTo>
                  <a:pt x="0" y="59033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704848" y="3077693"/>
            <a:ext cx="8646865" cy="4398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8497"/>
              </a:lnSpc>
            </a:pPr>
            <a:r>
              <a:rPr lang="en-US" sz="9441" spc="-434">
                <a:solidFill>
                  <a:srgbClr val="000000"/>
                </a:solidFill>
                <a:latin typeface="Raleway Medium"/>
              </a:rPr>
              <a:t>Importação, limpeza e tratamento de dados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58568" y="3336351"/>
            <a:ext cx="11669829" cy="6564279"/>
          </a:xfrm>
          <a:custGeom>
            <a:avLst/>
            <a:gdLst/>
            <a:ahLst/>
            <a:cxnLst/>
            <a:rect r="r" b="b" t="t" l="l"/>
            <a:pathLst>
              <a:path h="6564279" w="11669829">
                <a:moveTo>
                  <a:pt x="0" y="0"/>
                </a:moveTo>
                <a:lnTo>
                  <a:pt x="11669828" y="0"/>
                </a:lnTo>
                <a:lnTo>
                  <a:pt x="11669828" y="6564279"/>
                </a:lnTo>
                <a:lnTo>
                  <a:pt x="0" y="6564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26907" y="819753"/>
            <a:ext cx="12462274" cy="975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7057"/>
              </a:lnSpc>
            </a:pPr>
            <a:r>
              <a:rPr lang="en-US" sz="7841" spc="-360">
                <a:solidFill>
                  <a:srgbClr val="000000"/>
                </a:solidFill>
                <a:latin typeface="Raleway Medium"/>
              </a:rPr>
              <a:t>Planilha de vendas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3069" y="1688277"/>
            <a:ext cx="6054974" cy="2338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35"/>
              </a:lnSpc>
            </a:pPr>
            <a:r>
              <a:rPr lang="en-US" sz="3372" spc="-155">
                <a:solidFill>
                  <a:srgbClr val="000000"/>
                </a:solidFill>
                <a:latin typeface="Raleway"/>
              </a:rPr>
              <a:t>Remoção de colunas “null’</a:t>
            </a:r>
          </a:p>
          <a:p>
            <a:pPr>
              <a:lnSpc>
                <a:spcPts val="3035"/>
              </a:lnSpc>
            </a:pPr>
            <a:r>
              <a:rPr lang="en-US" sz="3372" spc="-155">
                <a:solidFill>
                  <a:srgbClr val="000000"/>
                </a:solidFill>
                <a:latin typeface="Raleway"/>
              </a:rPr>
              <a:t>Remoção de linhas em branco</a:t>
            </a:r>
          </a:p>
          <a:p>
            <a:pPr>
              <a:lnSpc>
                <a:spcPts val="3035"/>
              </a:lnSpc>
            </a:pPr>
            <a:r>
              <a:rPr lang="en-US" sz="3372" spc="-155">
                <a:solidFill>
                  <a:srgbClr val="000000"/>
                </a:solidFill>
                <a:latin typeface="Raleway"/>
              </a:rPr>
              <a:t>Junção das colunas “Nome” e “Sobrenome”</a:t>
            </a:r>
          </a:p>
          <a:p>
            <a:pPr>
              <a:lnSpc>
                <a:spcPts val="3035"/>
              </a:lnSpc>
            </a:pPr>
            <a:r>
              <a:rPr lang="en-US" sz="3372" spc="-155">
                <a:solidFill>
                  <a:srgbClr val="000000"/>
                </a:solidFill>
                <a:latin typeface="Raleway"/>
              </a:rPr>
              <a:t>Separação da coluna “Loja”</a:t>
            </a:r>
          </a:p>
          <a:p>
            <a:pPr marL="0" indent="0" lvl="1">
              <a:lnSpc>
                <a:spcPts val="3035"/>
              </a:lnSpc>
            </a:pPr>
            <a:r>
              <a:rPr lang="en-US" sz="3372" spc="-155">
                <a:solidFill>
                  <a:srgbClr val="000000"/>
                </a:solidFill>
                <a:latin typeface="Raleway"/>
              </a:rPr>
              <a:t>Criação de uma nova coluna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232685" y="226725"/>
            <a:ext cx="3279142" cy="1595469"/>
            <a:chOff x="0" y="0"/>
            <a:chExt cx="4372189" cy="2127292"/>
          </a:xfrm>
        </p:grpSpPr>
      </p:grpSp>
      <p:sp>
        <p:nvSpPr>
          <p:cNvPr name="Freeform 3" id="3"/>
          <p:cNvSpPr/>
          <p:nvPr/>
        </p:nvSpPr>
        <p:spPr>
          <a:xfrm flipH="false" flipV="false" rot="0">
            <a:off x="2730578" y="2310243"/>
            <a:ext cx="12826843" cy="7324010"/>
          </a:xfrm>
          <a:custGeom>
            <a:avLst/>
            <a:gdLst/>
            <a:ahLst/>
            <a:cxnLst/>
            <a:rect r="r" b="b" t="t" l="l"/>
            <a:pathLst>
              <a:path h="7324010" w="12826843">
                <a:moveTo>
                  <a:pt x="0" y="0"/>
                </a:moveTo>
                <a:lnTo>
                  <a:pt x="12826844" y="0"/>
                </a:lnTo>
                <a:lnTo>
                  <a:pt x="12826844" y="7324010"/>
                </a:lnTo>
                <a:lnTo>
                  <a:pt x="0" y="7324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44796" y="816876"/>
            <a:ext cx="10998407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9037"/>
              </a:lnSpc>
            </a:pPr>
            <a:r>
              <a:rPr lang="en-US" sz="10041" spc="-461">
                <a:solidFill>
                  <a:srgbClr val="000000"/>
                </a:solidFill>
                <a:latin typeface="Raleway Medium"/>
              </a:rPr>
              <a:t>Dados em f</a:t>
            </a:r>
            <a:r>
              <a:rPr lang="en-US" sz="10041" spc="-461">
                <a:solidFill>
                  <a:srgbClr val="000000"/>
                </a:solidFill>
                <a:latin typeface="Raleway Medium"/>
              </a:rPr>
              <a:t>iltrados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97251" y="4028229"/>
            <a:ext cx="5293498" cy="4944885"/>
            <a:chOff x="0" y="0"/>
            <a:chExt cx="1394172" cy="13023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CB6CE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215665" y="1876425"/>
            <a:ext cx="13856669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sz="10041" spc="-461">
                <a:solidFill>
                  <a:srgbClr val="000000"/>
                </a:solidFill>
                <a:latin typeface="Raleway Medium"/>
              </a:rPr>
              <a:t>Desafio no python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4028229"/>
            <a:ext cx="5293498" cy="4944885"/>
            <a:chOff x="0" y="0"/>
            <a:chExt cx="1394172" cy="130235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CB6C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65802" y="4028229"/>
            <a:ext cx="5293498" cy="4944885"/>
            <a:chOff x="0" y="0"/>
            <a:chExt cx="1394172" cy="130235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94172" cy="1302357"/>
            </a:xfrm>
            <a:custGeom>
              <a:avLst/>
              <a:gdLst/>
              <a:ahLst/>
              <a:cxnLst/>
              <a:rect r="r" b="b" t="t" l="l"/>
              <a:pathLst>
                <a:path h="1302357" w="1394172">
                  <a:moveTo>
                    <a:pt x="11700" y="0"/>
                  </a:moveTo>
                  <a:lnTo>
                    <a:pt x="1382472" y="0"/>
                  </a:lnTo>
                  <a:cubicBezTo>
                    <a:pt x="1388934" y="0"/>
                    <a:pt x="1394172" y="5238"/>
                    <a:pt x="1394172" y="11700"/>
                  </a:cubicBezTo>
                  <a:lnTo>
                    <a:pt x="1394172" y="1290656"/>
                  </a:lnTo>
                  <a:cubicBezTo>
                    <a:pt x="1394172" y="1297118"/>
                    <a:pt x="1388934" y="1302357"/>
                    <a:pt x="1382472" y="1302357"/>
                  </a:cubicBezTo>
                  <a:lnTo>
                    <a:pt x="11700" y="1302357"/>
                  </a:lnTo>
                  <a:cubicBezTo>
                    <a:pt x="5238" y="1302357"/>
                    <a:pt x="0" y="1297118"/>
                    <a:pt x="0" y="1290656"/>
                  </a:cubicBezTo>
                  <a:lnTo>
                    <a:pt x="0" y="11700"/>
                  </a:lnTo>
                  <a:cubicBezTo>
                    <a:pt x="0" y="5238"/>
                    <a:pt x="5238" y="0"/>
                    <a:pt x="11700" y="0"/>
                  </a:cubicBezTo>
                  <a:close/>
                </a:path>
              </a:pathLst>
            </a:custGeom>
            <a:solidFill>
              <a:srgbClr val="CB6CE6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394172" cy="1340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2465094" y="4475904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sz="12000" spc="-552">
                <a:solidFill>
                  <a:srgbClr val="000000"/>
                </a:solidFill>
                <a:latin typeface="Raleway Medium"/>
              </a:rPr>
              <a:t>01.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933645" y="4475904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sz="12000" spc="-552">
                <a:solidFill>
                  <a:srgbClr val="000000"/>
                </a:solidFill>
                <a:latin typeface="Raleway Medium"/>
              </a:rPr>
              <a:t>02.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02196" y="4475904"/>
            <a:ext cx="2420710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800"/>
              </a:lnSpc>
            </a:pPr>
            <a:r>
              <a:rPr lang="en-US" sz="12000" spc="-552">
                <a:solidFill>
                  <a:srgbClr val="000000"/>
                </a:solidFill>
                <a:latin typeface="Raleway Medium"/>
              </a:rPr>
              <a:t>03.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30581" y="6123729"/>
            <a:ext cx="4095146" cy="197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aleway Bold"/>
              </a:rPr>
              <a:t>O time de futebol Fuleco precisava de  visualizar os gols, faltas e estatísticas do time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096427" y="6123729"/>
            <a:ext cx="4095146" cy="1481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Raleway Semi-Bold"/>
              </a:rPr>
              <a:t>Bibliotecas utilizadas: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Raleway Semi-Bold"/>
              </a:rPr>
              <a:t>Random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aleway Semi-Bold"/>
              </a:rPr>
              <a:t>Pandas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65891" y="5628428"/>
            <a:ext cx="4693320" cy="296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Raleway Semi-Bold"/>
              </a:rPr>
              <a:t>Criei uma lista de gols e faltas, exibi em dataframes e depois uni os dois dataframes, além de mostrar as estatísticas de gols e faltas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81481" y="2043763"/>
            <a:ext cx="9177819" cy="7431870"/>
          </a:xfrm>
          <a:custGeom>
            <a:avLst/>
            <a:gdLst/>
            <a:ahLst/>
            <a:cxnLst/>
            <a:rect r="r" b="b" t="t" l="l"/>
            <a:pathLst>
              <a:path h="7431870" w="9177819">
                <a:moveTo>
                  <a:pt x="0" y="0"/>
                </a:moveTo>
                <a:lnTo>
                  <a:pt x="9177819" y="0"/>
                </a:lnTo>
                <a:lnTo>
                  <a:pt x="9177819" y="7431870"/>
                </a:lnTo>
                <a:lnTo>
                  <a:pt x="0" y="7431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791484"/>
            <a:ext cx="6316089" cy="8142964"/>
          </a:xfrm>
          <a:custGeom>
            <a:avLst/>
            <a:gdLst/>
            <a:ahLst/>
            <a:cxnLst/>
            <a:rect r="r" b="b" t="t" l="l"/>
            <a:pathLst>
              <a:path h="8142964" w="6316089">
                <a:moveTo>
                  <a:pt x="0" y="0"/>
                </a:moveTo>
                <a:lnTo>
                  <a:pt x="6316089" y="0"/>
                </a:lnTo>
                <a:lnTo>
                  <a:pt x="6316089" y="8142964"/>
                </a:lnTo>
                <a:lnTo>
                  <a:pt x="0" y="81429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15665" y="542141"/>
            <a:ext cx="13856669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sz="10041" spc="-461">
                <a:solidFill>
                  <a:srgbClr val="000000"/>
                </a:solidFill>
                <a:latin typeface="Raleway Medium"/>
              </a:rPr>
              <a:t>Show me the code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64922" y="2091972"/>
            <a:ext cx="3973199" cy="7778781"/>
          </a:xfrm>
          <a:custGeom>
            <a:avLst/>
            <a:gdLst/>
            <a:ahLst/>
            <a:cxnLst/>
            <a:rect r="r" b="b" t="t" l="l"/>
            <a:pathLst>
              <a:path h="7778781" w="3973199">
                <a:moveTo>
                  <a:pt x="0" y="0"/>
                </a:moveTo>
                <a:lnTo>
                  <a:pt x="3973199" y="0"/>
                </a:lnTo>
                <a:lnTo>
                  <a:pt x="3973199" y="7778781"/>
                </a:lnTo>
                <a:lnTo>
                  <a:pt x="0" y="77787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9" t="0" r="-8447" b="-2590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76421" y="2091972"/>
            <a:ext cx="3199758" cy="7778781"/>
          </a:xfrm>
          <a:custGeom>
            <a:avLst/>
            <a:gdLst/>
            <a:ahLst/>
            <a:cxnLst/>
            <a:rect r="r" b="b" t="t" l="l"/>
            <a:pathLst>
              <a:path h="7778781" w="3199758">
                <a:moveTo>
                  <a:pt x="0" y="0"/>
                </a:moveTo>
                <a:lnTo>
                  <a:pt x="3199758" y="0"/>
                </a:lnTo>
                <a:lnTo>
                  <a:pt x="3199758" y="7778781"/>
                </a:lnTo>
                <a:lnTo>
                  <a:pt x="0" y="77787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537" r="0" b="-853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49879" y="2091972"/>
            <a:ext cx="3960107" cy="7778781"/>
          </a:xfrm>
          <a:custGeom>
            <a:avLst/>
            <a:gdLst/>
            <a:ahLst/>
            <a:cxnLst/>
            <a:rect r="r" b="b" t="t" l="l"/>
            <a:pathLst>
              <a:path h="7778781" w="3960107">
                <a:moveTo>
                  <a:pt x="0" y="0"/>
                </a:moveTo>
                <a:lnTo>
                  <a:pt x="3960107" y="0"/>
                </a:lnTo>
                <a:lnTo>
                  <a:pt x="3960107" y="7778781"/>
                </a:lnTo>
                <a:lnTo>
                  <a:pt x="0" y="77787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15665" y="542141"/>
            <a:ext cx="13856669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9037"/>
              </a:lnSpc>
            </a:pPr>
            <a:r>
              <a:rPr lang="en-US" sz="10041" spc="-461">
                <a:solidFill>
                  <a:srgbClr val="000000"/>
                </a:solidFill>
                <a:latin typeface="Raleway Medium"/>
              </a:rPr>
              <a:t>Output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170FF">
                <a:alpha val="100000"/>
              </a:srgbClr>
            </a:gs>
            <a:gs pos="100000">
              <a:srgbClr val="FF66C4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38922" y="1304925"/>
            <a:ext cx="11691912" cy="1249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1">
              <a:lnSpc>
                <a:spcPts val="9037"/>
              </a:lnSpc>
            </a:pPr>
            <a:r>
              <a:rPr lang="en-US" sz="10041" spc="-461">
                <a:solidFill>
                  <a:srgbClr val="000000"/>
                </a:solidFill>
                <a:latin typeface="Raleway Medium"/>
              </a:rPr>
              <a:t>Tabela  de jogadores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178282" y="1518964"/>
            <a:ext cx="4298352" cy="4662906"/>
          </a:xfrm>
          <a:custGeom>
            <a:avLst/>
            <a:gdLst/>
            <a:ahLst/>
            <a:cxnLst/>
            <a:rect r="r" b="b" t="t" l="l"/>
            <a:pathLst>
              <a:path h="4662906" w="4298352">
                <a:moveTo>
                  <a:pt x="0" y="0"/>
                </a:moveTo>
                <a:lnTo>
                  <a:pt x="4298351" y="0"/>
                </a:lnTo>
                <a:lnTo>
                  <a:pt x="4298351" y="4662907"/>
                </a:lnTo>
                <a:lnTo>
                  <a:pt x="0" y="46629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5143500"/>
            <a:ext cx="11593632" cy="4046100"/>
          </a:xfrm>
          <a:custGeom>
            <a:avLst/>
            <a:gdLst/>
            <a:ahLst/>
            <a:cxnLst/>
            <a:rect r="r" b="b" t="t" l="l"/>
            <a:pathLst>
              <a:path h="4046100" w="11593632">
                <a:moveTo>
                  <a:pt x="0" y="0"/>
                </a:moveTo>
                <a:lnTo>
                  <a:pt x="11593632" y="0"/>
                </a:lnTo>
                <a:lnTo>
                  <a:pt x="11593632" y="4046100"/>
                </a:lnTo>
                <a:lnTo>
                  <a:pt x="0" y="404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30420" y="2983996"/>
            <a:ext cx="11691912" cy="1262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077"/>
              </a:lnSpc>
            </a:pPr>
            <a:r>
              <a:rPr lang="en-US" sz="5641" spc="-259">
                <a:solidFill>
                  <a:srgbClr val="000000"/>
                </a:solidFill>
                <a:latin typeface="Raleway Medium"/>
              </a:rPr>
              <a:t>Quebrar em duas</a:t>
            </a:r>
          </a:p>
          <a:p>
            <a:pPr marL="0" indent="0" lvl="1">
              <a:lnSpc>
                <a:spcPts val="4627"/>
              </a:lnSpc>
            </a:pPr>
            <a:r>
              <a:rPr lang="en-US" sz="5141" spc="-236">
                <a:solidFill>
                  <a:srgbClr val="000000"/>
                </a:solidFill>
                <a:latin typeface="Raleway Medium"/>
              </a:rPr>
              <a:t>Utilizar o merge do tipo Left Join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C52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27746" y="3894781"/>
            <a:ext cx="5831554" cy="4953000"/>
            <a:chOff x="0" y="0"/>
            <a:chExt cx="1300172" cy="110429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0172" cy="1104295"/>
            </a:xfrm>
            <a:custGeom>
              <a:avLst/>
              <a:gdLst/>
              <a:ahLst/>
              <a:cxnLst/>
              <a:rect r="r" b="b" t="t" l="l"/>
              <a:pathLst>
                <a:path h="1104295" w="1300172">
                  <a:moveTo>
                    <a:pt x="10621" y="0"/>
                  </a:moveTo>
                  <a:lnTo>
                    <a:pt x="1289551" y="0"/>
                  </a:lnTo>
                  <a:cubicBezTo>
                    <a:pt x="1292368" y="0"/>
                    <a:pt x="1295070" y="1119"/>
                    <a:pt x="1297061" y="3111"/>
                  </a:cubicBezTo>
                  <a:cubicBezTo>
                    <a:pt x="1299053" y="5103"/>
                    <a:pt x="1300172" y="7804"/>
                    <a:pt x="1300172" y="10621"/>
                  </a:cubicBezTo>
                  <a:lnTo>
                    <a:pt x="1300172" y="1093674"/>
                  </a:lnTo>
                  <a:cubicBezTo>
                    <a:pt x="1300172" y="1096491"/>
                    <a:pt x="1299053" y="1099192"/>
                    <a:pt x="1297061" y="1101184"/>
                  </a:cubicBezTo>
                  <a:cubicBezTo>
                    <a:pt x="1295070" y="1103176"/>
                    <a:pt x="1292368" y="1104295"/>
                    <a:pt x="1289551" y="1104295"/>
                  </a:cubicBezTo>
                  <a:lnTo>
                    <a:pt x="10621" y="1104295"/>
                  </a:lnTo>
                  <a:cubicBezTo>
                    <a:pt x="7804" y="1104295"/>
                    <a:pt x="5103" y="1103176"/>
                    <a:pt x="3111" y="1101184"/>
                  </a:cubicBezTo>
                  <a:cubicBezTo>
                    <a:pt x="1119" y="1099192"/>
                    <a:pt x="0" y="1096491"/>
                    <a:pt x="0" y="1093674"/>
                  </a:cubicBezTo>
                  <a:lnTo>
                    <a:pt x="0" y="10621"/>
                  </a:lnTo>
                  <a:cubicBezTo>
                    <a:pt x="0" y="7804"/>
                    <a:pt x="1119" y="5103"/>
                    <a:pt x="3111" y="3111"/>
                  </a:cubicBezTo>
                  <a:cubicBezTo>
                    <a:pt x="5103" y="1119"/>
                    <a:pt x="7804" y="0"/>
                    <a:pt x="1062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300172" cy="11423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3405504"/>
            <a:ext cx="9383936" cy="5852796"/>
          </a:xfrm>
          <a:custGeom>
            <a:avLst/>
            <a:gdLst/>
            <a:ahLst/>
            <a:cxnLst/>
            <a:rect r="r" b="b" t="t" l="l"/>
            <a:pathLst>
              <a:path h="5852796" w="9383936">
                <a:moveTo>
                  <a:pt x="0" y="0"/>
                </a:moveTo>
                <a:lnTo>
                  <a:pt x="9383936" y="0"/>
                </a:lnTo>
                <a:lnTo>
                  <a:pt x="9383936" y="5852796"/>
                </a:lnTo>
                <a:lnTo>
                  <a:pt x="0" y="5852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01124" y="3150418"/>
            <a:ext cx="830979" cy="1488725"/>
          </a:xfrm>
          <a:custGeom>
            <a:avLst/>
            <a:gdLst/>
            <a:ahLst/>
            <a:cxnLst/>
            <a:rect r="r" b="b" t="t" l="l"/>
            <a:pathLst>
              <a:path h="1488725" w="830979">
                <a:moveTo>
                  <a:pt x="0" y="0"/>
                </a:moveTo>
                <a:lnTo>
                  <a:pt x="830979" y="0"/>
                </a:lnTo>
                <a:lnTo>
                  <a:pt x="830979" y="1488726"/>
                </a:lnTo>
                <a:lnTo>
                  <a:pt x="0" y="1488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4610" y="1247775"/>
            <a:ext cx="17378781" cy="977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7115"/>
              </a:lnSpc>
            </a:pPr>
            <a:r>
              <a:rPr lang="en-US" sz="7906" spc="-363">
                <a:solidFill>
                  <a:srgbClr val="000000"/>
                </a:solidFill>
                <a:latin typeface="Raleway"/>
              </a:rPr>
              <a:t>Join/Merge no Python com Pandas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16614" y="4206693"/>
            <a:ext cx="4032209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4950"/>
              </a:lnSpc>
            </a:pPr>
            <a:r>
              <a:rPr lang="en-US" sz="5500" spc="-253">
                <a:solidFill>
                  <a:srgbClr val="000000"/>
                </a:solidFill>
                <a:latin typeface="Raleway Bold"/>
              </a:rPr>
              <a:t>Left Join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924743" y="5076825"/>
            <a:ext cx="4837561" cy="2980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96"/>
              </a:lnSpc>
              <a:spcBef>
                <a:spcPct val="0"/>
              </a:spcBef>
            </a:pPr>
            <a:r>
              <a:rPr lang="en-US" sz="3426">
                <a:solidFill>
                  <a:srgbClr val="000000"/>
                </a:solidFill>
                <a:latin typeface="Raleway Semi-Bold"/>
              </a:rPr>
              <a:t>Basicamente é quando você traz informações de algumas colunas de uma segunda tabela para a primeira tabela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DAF0Sdv_zKA</dc:identifier>
  <dcterms:modified xsi:type="dcterms:W3CDTF">2011-08-01T06:04:30Z</dcterms:modified>
  <cp:revision>1</cp:revision>
  <dc:title>Green Modern Analysis of Results Presentation</dc:title>
</cp:coreProperties>
</file>